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6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News Gothic M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4733" autoAdjust="0"/>
  </p:normalViewPr>
  <p:slideViewPr>
    <p:cSldViewPr snapToGrid="0" snapToObjects="1">
      <p:cViewPr varScale="1">
        <p:scale>
          <a:sx n="114" d="100"/>
          <a:sy n="114" d="100"/>
        </p:scale>
        <p:origin x="150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DAD7F21-AAF0-B34C-9B6D-0750A2539C9A}" type="datetime1">
              <a:rPr lang="en-US"/>
              <a:pPr>
                <a:defRPr/>
              </a:pPr>
              <a:t>9/30/2013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31747D-DC82-9749-83F2-736BEF32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299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61C1D4-541A-7E4D-92E2-A10881A3D6DC}" type="datetime1">
              <a:rPr lang="en-US"/>
              <a:pPr>
                <a:defRPr/>
              </a:pPr>
              <a:t>9/30/2013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1D3ED3D-50FD-8C49-9A48-E2F99415F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493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Like</a:t>
            </a:r>
            <a:r>
              <a:rPr lang="en-US" baseline="0" dirty="0" smtClean="0"/>
              <a:t> you – I am just a guy who loves his job and is passionate about further educating myself – learning the latest and greatest.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am from the US, Green Bay Wisconsin specifically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Working for a </a:t>
            </a:r>
            <a:r>
              <a:rPr lang="en-US" baseline="0" smtClean="0"/>
              <a:t>Microsoft Consu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40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Your first choice is to go Native and create different applications for each device you want to target </a:t>
            </a:r>
            <a:r>
              <a:rPr lang="en-US" baseline="0" dirty="0" smtClean="0">
                <a:cs typeface="Arial" panose="020B0604020202020204" pitchFamily="34" charset="0"/>
              </a:rPr>
              <a:t> - - - in </a:t>
            </a:r>
            <a:r>
              <a:rPr lang="en-US" baseline="0" dirty="0" smtClean="0">
                <a:cs typeface="Arial" panose="020B0604020202020204" pitchFamily="34" charset="0"/>
              </a:rPr>
              <a:t>the devices native language.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Drawback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Multiple programming languages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Multiple IDE’s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Multiple API’s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All 3 of these things are drastically different between platforms.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Multiple code bases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Maintenance nightmare</a:t>
            </a:r>
          </a:p>
          <a:p>
            <a:pPr marL="628650" lvl="1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lvl="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Benefits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True mobile user experience in both the look and feel.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It runs on the metal so it will be faster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Access to everything on the phone the native API offers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Depending on the type of application you are writing these may be differentiating factors, but in my experience the majority of the time they are not.</a:t>
            </a: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10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And the other option is to create hybrid cross-platform applications using HTML5, JavaScript and CSS3.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Now these could either be apps only available via the web or what I would recommend is using a tool like </a:t>
            </a:r>
            <a:r>
              <a:rPr lang="en-US" baseline="0" dirty="0" err="1" smtClean="0">
                <a:cs typeface="Arial" panose="020B0604020202020204" pitchFamily="34" charset="0"/>
              </a:rPr>
              <a:t>Icenium</a:t>
            </a:r>
            <a:r>
              <a:rPr lang="en-US" baseline="0" dirty="0" smtClean="0">
                <a:cs typeface="Arial" panose="020B0604020202020204" pitchFamily="34" charset="0"/>
              </a:rPr>
              <a:t> or </a:t>
            </a:r>
            <a:r>
              <a:rPr lang="en-US" baseline="0" dirty="0" err="1" smtClean="0">
                <a:cs typeface="Arial" panose="020B0604020202020204" pitchFamily="34" charset="0"/>
              </a:rPr>
              <a:t>PhoneGap</a:t>
            </a:r>
            <a:r>
              <a:rPr lang="en-US" baseline="0" dirty="0" smtClean="0">
                <a:cs typeface="Arial" panose="020B0604020202020204" pitchFamily="34" charset="0"/>
              </a:rPr>
              <a:t> to package up your web project and put it in the major market places.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Benefits: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Reach everyone with a single code base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Single </a:t>
            </a:r>
            <a:r>
              <a:rPr lang="en-US" baseline="0" dirty="0" smtClean="0">
                <a:cs typeface="Arial" panose="020B0604020202020204" pitchFamily="34" charset="0"/>
              </a:rPr>
              <a:t>development environment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You are using web technologies that you are comfortable with and </a:t>
            </a:r>
            <a:r>
              <a:rPr lang="en-US" baseline="0" dirty="0" smtClean="0">
                <a:cs typeface="Arial" panose="020B0604020202020204" pitchFamily="34" charset="0"/>
              </a:rPr>
              <a:t>know well</a:t>
            </a:r>
            <a:r>
              <a:rPr lang="en-US" baseline="0" dirty="0" smtClean="0"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lvl="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Drawbacks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Not truly native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Will run slower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Will not have access to everything you would have access to if you where using the native API’s.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And there is another major drawback, the look and feel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People come to expect </a:t>
            </a:r>
            <a:r>
              <a:rPr lang="en-US" baseline="0" dirty="0" smtClean="0">
                <a:cs typeface="Arial" panose="020B0604020202020204" pitchFamily="34" charset="0"/>
              </a:rPr>
              <a:t>apps running on their mobile devices to look and behave </a:t>
            </a:r>
            <a:r>
              <a:rPr lang="en-US" baseline="0" dirty="0" smtClean="0">
                <a:cs typeface="Arial" panose="020B0604020202020204" pitchFamily="34" charset="0"/>
              </a:rPr>
              <a:t>in a certain </a:t>
            </a:r>
            <a:r>
              <a:rPr lang="en-US" baseline="0" dirty="0" smtClean="0">
                <a:cs typeface="Arial" panose="020B0604020202020204" pitchFamily="34" charset="0"/>
              </a:rPr>
              <a:t>way…like the native apps that come installed on the device.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085850" lvl="2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1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But unfortunately </a:t>
            </a:r>
            <a:r>
              <a:rPr lang="en-US" baseline="0" dirty="0" smtClean="0">
                <a:cs typeface="Arial" panose="020B0604020202020204" pitchFamily="34" charset="0"/>
              </a:rPr>
              <a:t>just about every frameworks </a:t>
            </a:r>
            <a:r>
              <a:rPr lang="en-US" baseline="0" dirty="0" smtClean="0">
                <a:cs typeface="Arial" panose="020B0604020202020204" pitchFamily="34" charset="0"/>
              </a:rPr>
              <a:t>out there picked one mobile OS to </a:t>
            </a:r>
            <a:r>
              <a:rPr lang="en-US" baseline="0" dirty="0" smtClean="0">
                <a:cs typeface="Arial" panose="020B0604020202020204" pitchFamily="34" charset="0"/>
              </a:rPr>
              <a:t>mimic…and it was </a:t>
            </a:r>
            <a:r>
              <a:rPr lang="en-US" baseline="0" dirty="0" err="1" smtClean="0">
                <a:cs typeface="Arial" panose="020B0604020202020204" pitchFamily="34" charset="0"/>
              </a:rPr>
              <a:t>iOS</a:t>
            </a:r>
            <a:r>
              <a:rPr lang="en-US" baseline="0" dirty="0" smtClean="0">
                <a:cs typeface="Arial" panose="020B0604020202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So they have </a:t>
            </a:r>
            <a:r>
              <a:rPr lang="en-US" baseline="0" dirty="0" err="1" smtClean="0">
                <a:cs typeface="Arial" panose="020B0604020202020204" pitchFamily="34" charset="0"/>
              </a:rPr>
              <a:t>iOS</a:t>
            </a:r>
            <a:r>
              <a:rPr lang="en-US" baseline="0" dirty="0" smtClean="0">
                <a:cs typeface="Arial" panose="020B0604020202020204" pitchFamily="34" charset="0"/>
              </a:rPr>
              <a:t> styling with the header, navigation buttons, screen transitions, everything.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Trust me Android,</a:t>
            </a:r>
            <a:r>
              <a:rPr lang="en-US" baseline="0" dirty="0" smtClean="0">
                <a:cs typeface="Arial" panose="020B0604020202020204" pitchFamily="34" charset="0"/>
              </a:rPr>
              <a:t> </a:t>
            </a:r>
            <a:r>
              <a:rPr lang="en-US" baseline="0" dirty="0" err="1" smtClean="0">
                <a:cs typeface="Arial" panose="020B0604020202020204" pitchFamily="34" charset="0"/>
              </a:rPr>
              <a:t>BlackBerrry</a:t>
            </a:r>
            <a:r>
              <a:rPr lang="en-US" baseline="0" dirty="0" smtClean="0">
                <a:cs typeface="Arial" panose="020B0604020202020204" pitchFamily="34" charset="0"/>
              </a:rPr>
              <a:t>, and WP users don’t want apps on their devices that look and feel like </a:t>
            </a:r>
            <a:r>
              <a:rPr lang="en-US" baseline="0" dirty="0" err="1" smtClean="0">
                <a:cs typeface="Arial" panose="020B0604020202020204" pitchFamily="34" charset="0"/>
              </a:rPr>
              <a:t>iOS</a:t>
            </a:r>
            <a:r>
              <a:rPr lang="en-US" baseline="0" dirty="0" smtClean="0">
                <a:cs typeface="Arial" panose="020B0604020202020204" pitchFamily="34" charset="0"/>
              </a:rPr>
              <a:t> apps</a:t>
            </a:r>
            <a:r>
              <a:rPr lang="en-US" baseline="0" dirty="0" smtClean="0">
                <a:cs typeface="Arial" panose="020B0604020202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You can certainly do role your own device specific dynamic theming engine and I have done this, but it is painful and very difficult to maintain…and now that </a:t>
            </a:r>
            <a:r>
              <a:rPr lang="en-US" baseline="0" dirty="0" err="1" smtClean="0">
                <a:cs typeface="Arial" panose="020B0604020202020204" pitchFamily="34" charset="0"/>
              </a:rPr>
              <a:t>iOS</a:t>
            </a:r>
            <a:r>
              <a:rPr lang="en-US" baseline="0" dirty="0" smtClean="0">
                <a:cs typeface="Arial" panose="020B0604020202020204" pitchFamily="34" charset="0"/>
              </a:rPr>
              <a:t> 7 is out I have a client asking for it to be updated.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8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So where does this leave us?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Are </a:t>
            </a:r>
            <a:r>
              <a:rPr lang="en-US" baseline="0" dirty="0" smtClean="0">
                <a:cs typeface="Arial" panose="020B0604020202020204" pitchFamily="34" charset="0"/>
              </a:rPr>
              <a:t>we doomed for a life of unanswered questions</a:t>
            </a:r>
            <a:r>
              <a:rPr lang="en-US" baseline="0" dirty="0" smtClean="0"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Yes</a:t>
            </a:r>
            <a:r>
              <a:rPr lang="en-US" baseline="0" dirty="0" smtClean="0">
                <a:cs typeface="Arial" panose="020B0604020202020204" pitchFamily="34" charset="0"/>
              </a:rPr>
              <a:t>.  Yes we are.  End of Presentation.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Just kidding.</a:t>
            </a: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0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Luckily We are not doomed.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Enter Kendo UI and it’s Mobile toolset.</a:t>
            </a: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99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2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is absolutely something every non-desktop based developer needs to have in the forefront of their mind when developing.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with everything in life you have a choice.  We’ll look at the choices you have and weigh your options.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then we will look at my technology of choice of when doing mobile Kendo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want this to be beneficial for everyone, and I run a fairly loose ship – so if you have questions raise your hand and I’ll do my best to answer them with the group.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Why?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Why should you care about making your site accessible to smart phones, tablets, </a:t>
            </a:r>
            <a:r>
              <a:rPr lang="en-US" dirty="0" err="1" smtClean="0">
                <a:cs typeface="Arial" panose="020B0604020202020204" pitchFamily="34" charset="0"/>
              </a:rPr>
              <a:t>phablets</a:t>
            </a:r>
            <a:r>
              <a:rPr lang="en-US" dirty="0" smtClean="0">
                <a:cs typeface="Arial" panose="020B0604020202020204" pitchFamily="34" charset="0"/>
              </a:rPr>
              <a:t>, etc.?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You may think that the effort required to make your site mobile friendly isn’t worth it…no ROI!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6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To be “Captain Vague” for a minute….Mobile is huge!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But how huge?  I know you guys are like me…even those of us with Macs…we are left brainers….we need evidence, something tangible and concrete.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Let’s look at the number…</a:t>
            </a:r>
            <a:r>
              <a:rPr lang="en-US" dirty="0" err="1" smtClean="0">
                <a:cs typeface="Arial" panose="020B0604020202020204" pitchFamily="34" charset="0"/>
              </a:rPr>
              <a:t>cuz</a:t>
            </a:r>
            <a:r>
              <a:rPr lang="en-US" dirty="0" smtClean="0">
                <a:cs typeface="Arial" panose="020B0604020202020204" pitchFamily="34" charset="0"/>
              </a:rPr>
              <a:t> they never lie!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There’s your numbers…if those numbers don’t convince you to act then you need to watch LOST!</a:t>
            </a: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No, seriously here are the numbers 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There are 6.8 billion active cellular subscriptions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There are 1.2 billion mobile broadband subscriptions…so these are the folks with 3g and above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Number of mobile broadband subscriptions growing 45% annually, so that 1.2 billion is growing rapidly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Currently twice as many mobile-broadband as fixed-broadband, that means there are potentially 2x as many people accessing your site via mobile devices as the desktop.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- 25% of US is only accessing the internet via mobile broadband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- 30% of India is Mobile-Only</a:t>
            </a:r>
          </a:p>
          <a:p>
            <a:r>
              <a:rPr lang="en-US" dirty="0" smtClean="0">
                <a:cs typeface="Arial" panose="020B0604020202020204" pitchFamily="34" charset="0"/>
              </a:rPr>
              <a:t>   - 70% of Egypt is Mobile-Only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11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If you</a:t>
            </a:r>
            <a:r>
              <a:rPr lang="en-US" baseline="0" dirty="0" smtClean="0">
                <a:cs typeface="Arial" panose="020B0604020202020204" pitchFamily="34" charset="0"/>
              </a:rPr>
              <a:t> don’t have mobile presence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Or you have a less than optimal mobile presence you are…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Missing</a:t>
            </a:r>
            <a:r>
              <a:rPr lang="en-US" baseline="0" dirty="0" smtClean="0">
                <a:cs typeface="Arial" panose="020B0604020202020204" pitchFamily="34" charset="0"/>
              </a:rPr>
              <a:t> </a:t>
            </a:r>
            <a:r>
              <a:rPr lang="en-US" dirty="0" smtClean="0">
                <a:cs typeface="Arial" panose="020B0604020202020204" pitchFamily="34" charset="0"/>
              </a:rPr>
              <a:t>Potentially millions of users and millions of dollars are</a:t>
            </a:r>
            <a:r>
              <a:rPr lang="en-US" baseline="0" dirty="0" smtClean="0">
                <a:cs typeface="Arial" panose="020B0604020202020204" pitchFamily="34" charset="0"/>
              </a:rPr>
              <a:t> being</a:t>
            </a:r>
            <a:r>
              <a:rPr lang="en-US" dirty="0" smtClean="0">
                <a:cs typeface="Arial" panose="020B0604020202020204" pitchFamily="34" charset="0"/>
              </a:rPr>
              <a:t> lost!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So,</a:t>
            </a:r>
            <a:r>
              <a:rPr lang="en-US" baseline="0" dirty="0" smtClean="0">
                <a:cs typeface="Arial" panose="020B0604020202020204" pitchFamily="34" charset="0"/>
              </a:rPr>
              <a:t> I’ve convinced you with the numbers, your excited to go mobile, but now what</a:t>
            </a:r>
            <a:r>
              <a:rPr lang="en-US" baseline="0" dirty="0" smtClean="0">
                <a:cs typeface="Arial" panose="020B0604020202020204" pitchFamily="34" charset="0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Can I just jump in and start coding?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70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>
                <a:cs typeface="Arial" panose="020B0604020202020204" pitchFamily="34" charset="0"/>
              </a:rPr>
              <a:t>Well, just like </a:t>
            </a:r>
            <a:r>
              <a:rPr lang="en-US" dirty="0" smtClean="0">
                <a:cs typeface="Arial" panose="020B0604020202020204" pitchFamily="34" charset="0"/>
              </a:rPr>
              <a:t>in the Matrix </a:t>
            </a:r>
            <a:r>
              <a:rPr lang="en-US" dirty="0" smtClean="0">
                <a:cs typeface="Arial" panose="020B0604020202020204" pitchFamily="34" charset="0"/>
              </a:rPr>
              <a:t>you </a:t>
            </a:r>
            <a:r>
              <a:rPr lang="en-US" dirty="0" smtClean="0">
                <a:cs typeface="Arial" panose="020B0604020202020204" pitchFamily="34" charset="0"/>
              </a:rPr>
              <a:t>have two</a:t>
            </a:r>
            <a:r>
              <a:rPr lang="en-US" baseline="0" dirty="0" smtClean="0">
                <a:cs typeface="Arial" panose="020B0604020202020204" pitchFamily="34" charset="0"/>
              </a:rPr>
              <a:t> </a:t>
            </a:r>
            <a:r>
              <a:rPr lang="en-US" baseline="0" dirty="0" smtClean="0">
                <a:cs typeface="Arial" panose="020B0604020202020204" pitchFamily="34" charset="0"/>
              </a:rPr>
              <a:t>choices.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On the one hand you have Native,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And on the other you have Non-Native or Hybrid. 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cs typeface="Arial" panose="020B0604020202020204" pitchFamily="34" charset="0"/>
              </a:rPr>
              <a:t>And both choices have pros and cons so let’s look at the choices a little more closely so we can make an informed decision.</a:t>
            </a:r>
            <a:endParaRPr lang="en-US" baseline="0" dirty="0" smtClean="0"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 smtClean="0"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3ED3D-50FD-8C49-9A48-E2F99415FBB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0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842" y="2112879"/>
            <a:ext cx="7260639" cy="1647733"/>
          </a:xfrm>
        </p:spPr>
        <p:txBody>
          <a:bodyPr>
            <a:normAutofit/>
          </a:bodyPr>
          <a:lstStyle>
            <a:lvl1pPr algn="l"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94667"/>
            <a:ext cx="6859881" cy="45155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D0D0D"/>
                </a:solidFill>
                <a:latin typeface="News Gothic Com Thin"/>
                <a:cs typeface="News Gothic Com Thi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89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884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884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391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50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1362462" y="1120260"/>
            <a:ext cx="7259638" cy="685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dirty="0" smtClean="0">
                <a:latin typeface="News Gothic Com Thin"/>
                <a:cs typeface="News Gothic Com Thin"/>
              </a:rPr>
              <a:t>Thank you!</a:t>
            </a:r>
            <a:endParaRPr lang="en-US" sz="4800" dirty="0">
              <a:latin typeface="News Gothic Com Thin"/>
              <a:cs typeface="News Gothic Com Thin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1379539" y="1926314"/>
            <a:ext cx="7259637" cy="1468040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600" dirty="0" smtClean="0">
                <a:latin typeface="News Gothic Com Thin"/>
                <a:cs typeface="News Gothic Com Thin"/>
              </a:rPr>
              <a:t>@</a:t>
            </a:r>
            <a:r>
              <a:rPr lang="en-US" sz="2600" dirty="0" err="1" smtClean="0">
                <a:latin typeface="News Gothic Com Thin"/>
                <a:cs typeface="News Gothic Com Thin"/>
              </a:rPr>
              <a:t>keburnell</a:t>
            </a:r>
            <a:endParaRPr lang="en-US" sz="2600" dirty="0" smtClean="0">
              <a:latin typeface="News Gothic Com Thin"/>
              <a:cs typeface="News Gothic Com Thin"/>
            </a:endParaRPr>
          </a:p>
          <a:p>
            <a:pPr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sz="2600" dirty="0" smtClean="0">
                <a:latin typeface="News Gothic Com Thin"/>
                <a:cs typeface="News Gothic Com Thin"/>
              </a:rPr>
              <a:t>www.DotNetDevDude.com</a:t>
            </a:r>
            <a:endParaRPr lang="en-US" sz="2600" dirty="0" smtClean="0">
              <a:latin typeface="News Gothic Com Thin"/>
              <a:cs typeface="News Gothic Com Thi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9035"/>
            <a:ext cx="6859881" cy="100718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News Gothic Com Thin"/>
                <a:cs typeface="News Gothic Com Thi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Code is available at: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KBurnell</a:t>
            </a:r>
            <a:r>
              <a:rPr lang="en-US" dirty="0" smtClean="0"/>
              <a:t>/</a:t>
            </a:r>
            <a:r>
              <a:rPr lang="en-US" dirty="0" err="1" smtClean="0"/>
              <a:t>GetNative</a:t>
            </a:r>
            <a:endParaRPr lang="en-US" dirty="0"/>
          </a:p>
        </p:txBody>
      </p:sp>
      <p:pic>
        <p:nvPicPr>
          <p:cNvPr id="2" name="Picture 1" descr="twee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42" y="2221769"/>
            <a:ext cx="283788" cy="283788"/>
          </a:xfrm>
          <a:prstGeom prst="rect">
            <a:avLst/>
          </a:prstGeom>
        </p:spPr>
      </p:pic>
      <p:pic>
        <p:nvPicPr>
          <p:cNvPr id="10" name="Picture 9" descr="blo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0" y="2748033"/>
            <a:ext cx="317146" cy="3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1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19288" y="4635647"/>
            <a:ext cx="2333837" cy="2722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2" r:id="rId3"/>
    <p:sldLayoutId id="2147483663" r:id="rId4"/>
    <p:sldLayoutId id="2147483665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1pPr>
      <a:lvl2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ws Gothic Com Thin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News Gothic Com Thin"/>
          <a:ea typeface="ＭＳ Ｐゴシック" charset="0"/>
          <a:cs typeface="News Gothic Com Thi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ctrTitle"/>
          </p:nvPr>
        </p:nvSpPr>
        <p:spPr>
          <a:xfrm>
            <a:off x="971550" y="2113360"/>
            <a:ext cx="7259638" cy="1647825"/>
          </a:xfrm>
        </p:spPr>
        <p:txBody>
          <a:bodyPr/>
          <a:lstStyle/>
          <a:p>
            <a:r>
              <a:rPr lang="en-US" dirty="0" smtClean="0">
                <a:latin typeface="News Gothic Com Thin" charset="0"/>
              </a:rPr>
              <a:t>Get Native with Just HTML5 and JavaScript</a:t>
            </a:r>
            <a:endParaRPr lang="en-US" dirty="0">
              <a:latin typeface="News Gothic Com Thin" charset="0"/>
            </a:endParaRPr>
          </a:p>
        </p:txBody>
      </p:sp>
      <p:sp>
        <p:nvSpPr>
          <p:cNvPr id="4098" name="Subtitle 2"/>
          <p:cNvSpPr>
            <a:spLocks noGrp="1"/>
          </p:cNvSpPr>
          <p:nvPr>
            <p:ph type="subTitle" idx="1"/>
          </p:nvPr>
        </p:nvSpPr>
        <p:spPr>
          <a:xfrm>
            <a:off x="1371600" y="3894535"/>
            <a:ext cx="6859588" cy="451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News Gothic Com Thin" charset="0"/>
              </a:rPr>
              <a:t>Keith Burnell</a:t>
            </a:r>
            <a:endParaRPr lang="en-US" dirty="0">
              <a:latin typeface="News Gothic Com Thi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2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c.png (303×29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36" y="227135"/>
            <a:ext cx="907143" cy="88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broadcastnetwork.org/images/uploads/io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4" y="113564"/>
            <a:ext cx="1502682" cy="11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usgo.org/news/wp-content/uploads/2012/07/android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0" y="1257597"/>
            <a:ext cx="1011012" cy="10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twilio.com/blog/wp-content/blogs.dir/8/files/6a0105364227ca970b0148c7d4defc970c-800w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98" y="1334355"/>
            <a:ext cx="502220" cy="9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16599" y="227135"/>
            <a:ext cx="1357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6598" y="1331038"/>
            <a:ext cx="1357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2752" y="1445971"/>
            <a:ext cx="559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&amp;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24" y="2576221"/>
            <a:ext cx="2574075" cy="728052"/>
          </a:xfrm>
          <a:prstGeom prst="rect">
            <a:avLst/>
          </a:prstGeom>
        </p:spPr>
      </p:pic>
      <p:pic>
        <p:nvPicPr>
          <p:cNvPr id="15" name="Picture 12" descr="http://www.thatz.com.sg/images/ThatzContact/blackberry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85" y="1084001"/>
            <a:ext cx="2451098" cy="14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74655" y="2461443"/>
            <a:ext cx="1357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19" name="TextBox 18"/>
          <p:cNvSpPr txBox="1"/>
          <p:nvPr/>
        </p:nvSpPr>
        <p:spPr>
          <a:xfrm>
            <a:off x="6785430" y="2676886"/>
            <a:ext cx="1955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C#</a:t>
            </a:r>
            <a:r>
              <a:rPr lang="en-US" sz="3200" dirty="0" smtClean="0"/>
              <a:t>/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XAML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40" name="Picture 16" descr="http://blog.toggle.com/wp-content/uploads/2010/11/Symbian-log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" y="3641751"/>
            <a:ext cx="28575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matrix44.net/old/cpp/cpp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8" y="3596474"/>
            <a:ext cx="1429146" cy="6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886361" y="3429255"/>
            <a:ext cx="1357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091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elementsofts.com/wp-content/uploads/2013/06/web-trifecta_html5_css3_js-strict.png?f399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76200"/>
            <a:ext cx="7483475" cy="43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41" t="1448" r="1447" b="2381"/>
          <a:stretch/>
        </p:blipFill>
        <p:spPr>
          <a:xfrm>
            <a:off x="552778" y="847288"/>
            <a:ext cx="3582996" cy="2290342"/>
          </a:xfrm>
          <a:prstGeom prst="rect">
            <a:avLst/>
          </a:prstGeom>
        </p:spPr>
      </p:pic>
      <p:pic>
        <p:nvPicPr>
          <p:cNvPr id="4098" name="Picture 2" descr="http://presentations.opengeo.org/2011_FOSS4G/ol-mobile/img/sencha-touch-charts-hero-produc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35" y="738231"/>
            <a:ext cx="3063788" cy="25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385"/>
          <a:stretch/>
        </p:blipFill>
        <p:spPr>
          <a:xfrm>
            <a:off x="1952625" y="385762"/>
            <a:ext cx="5238750" cy="3643313"/>
          </a:xfrm>
          <a:prstGeom prst="rect">
            <a:avLst/>
          </a:prstGeom>
          <a:solidFill>
            <a:srgbClr val="2D4863"/>
          </a:solidFill>
        </p:spPr>
      </p:pic>
    </p:spTree>
    <p:extLst>
      <p:ext uri="{BB962C8B-B14F-4D97-AF65-F5344CB8AC3E}">
        <p14:creationId xmlns:p14="http://schemas.microsoft.com/office/powerpoint/2010/main" val="18117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9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894535"/>
            <a:ext cx="7352950" cy="45124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Code is available at: </a:t>
            </a:r>
            <a:r>
              <a:rPr lang="en-US" b="1" dirty="0" smtClean="0">
                <a:ea typeface="+mn-ea"/>
              </a:rPr>
              <a:t>github</a:t>
            </a:r>
            <a:r>
              <a:rPr lang="en-US" b="1" dirty="0" smtClean="0">
                <a:ea typeface="+mn-ea"/>
              </a:rPr>
              <a:t>.com/</a:t>
            </a:r>
            <a:r>
              <a:rPr lang="en-US" b="1" dirty="0" err="1" smtClean="0">
                <a:ea typeface="+mn-ea"/>
              </a:rPr>
              <a:t>KBurnell</a:t>
            </a:r>
            <a:r>
              <a:rPr lang="en-US" b="1" dirty="0" smtClean="0">
                <a:ea typeface="+mn-ea"/>
              </a:rPr>
              <a:t>/</a:t>
            </a:r>
            <a:r>
              <a:rPr lang="en-US" b="1" dirty="0" err="1" smtClean="0">
                <a:ea typeface="+mn-ea"/>
              </a:rPr>
              <a:t>GetNative</a:t>
            </a:r>
            <a:endParaRPr lang="en-US" b="1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ws Gothic Com Thin" charset="0"/>
              </a:rPr>
              <a:t>Little about me</a:t>
            </a:r>
            <a:endParaRPr lang="en-US" dirty="0">
              <a:latin typeface="News Gothic Com Thin" charset="0"/>
            </a:endParaRPr>
          </a:p>
        </p:txBody>
      </p:sp>
      <p:pic>
        <p:nvPicPr>
          <p:cNvPr id="4" name="Picture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98" y="1200150"/>
            <a:ext cx="380680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ws Gothic Com Thin" charset="0"/>
              </a:rPr>
              <a:t>The plan for our time together</a:t>
            </a:r>
            <a:endParaRPr lang="en-US" dirty="0">
              <a:latin typeface="News Gothic Com Thin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you need to have a mobile presence</a:t>
            </a:r>
          </a:p>
          <a:p>
            <a:r>
              <a:rPr lang="en-US" dirty="0" smtClean="0"/>
              <a:t>The choice is yours</a:t>
            </a:r>
          </a:p>
          <a:p>
            <a:r>
              <a:rPr lang="en-US" dirty="0" smtClean="0"/>
              <a:t>Kendo UI Mobile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6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9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7153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FF0000"/>
                </a:solidFill>
              </a:rPr>
              <a:t>6.8 Billion </a:t>
            </a:r>
            <a:r>
              <a:rPr lang="en-US" sz="2800" dirty="0">
                <a:solidFill>
                  <a:schemeClr val="accent3"/>
                </a:solidFill>
              </a:rPr>
              <a:t>Cell Subscriptions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574800"/>
            <a:ext cx="91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FF0000"/>
                </a:solidFill>
              </a:rPr>
              <a:t>1.2 Billion </a:t>
            </a:r>
            <a:r>
              <a:rPr lang="en-US" sz="2800" dirty="0">
                <a:solidFill>
                  <a:schemeClr val="accent3"/>
                </a:solidFill>
              </a:rPr>
              <a:t>Mobile Broadband Subscriptions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88" y="2084388"/>
            <a:ext cx="9121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FF0000"/>
                </a:solidFill>
              </a:rPr>
              <a:t>Mobile Broadband </a:t>
            </a:r>
            <a:r>
              <a:rPr lang="en-US" sz="2800" dirty="0">
                <a:solidFill>
                  <a:schemeClr val="accent3"/>
                </a:solidFill>
              </a:rPr>
              <a:t>Growing 45% Annually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588" y="2573338"/>
            <a:ext cx="9121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accent3"/>
                </a:solidFill>
              </a:rPr>
              <a:t>2x </a:t>
            </a:r>
            <a:r>
              <a:rPr lang="en-US" sz="2800" dirty="0">
                <a:solidFill>
                  <a:schemeClr val="accent3"/>
                </a:solidFill>
              </a:rPr>
              <a:t>as Many</a:t>
            </a:r>
            <a:r>
              <a:rPr lang="en-US" sz="2800" dirty="0">
                <a:solidFill>
                  <a:srgbClr val="FF0000"/>
                </a:solidFill>
              </a:rPr>
              <a:t> Mobile-Broadband as Fixed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175" y="3916363"/>
            <a:ext cx="91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3"/>
                </a:solidFill>
              </a:rPr>
              <a:t>30%</a:t>
            </a:r>
            <a:r>
              <a:rPr lang="en-US" sz="2800" dirty="0">
                <a:solidFill>
                  <a:srgbClr val="FF0000"/>
                </a:solidFill>
              </a:rPr>
              <a:t> of India is </a:t>
            </a:r>
            <a:r>
              <a:rPr lang="en-US" sz="2800" dirty="0">
                <a:solidFill>
                  <a:schemeClr val="accent3"/>
                </a:solidFill>
              </a:rPr>
              <a:t>Mobile-Only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88" y="4314825"/>
            <a:ext cx="9121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3"/>
                </a:solidFill>
              </a:rPr>
              <a:t>70%</a:t>
            </a:r>
            <a:r>
              <a:rPr lang="en-US" sz="2800" dirty="0">
                <a:solidFill>
                  <a:srgbClr val="FF0000"/>
                </a:solidFill>
              </a:rPr>
              <a:t> of Egypt is </a:t>
            </a:r>
            <a:r>
              <a:rPr lang="en-US" sz="2800" dirty="0">
                <a:solidFill>
                  <a:schemeClr val="accent3"/>
                </a:solidFill>
              </a:rPr>
              <a:t>Mobile-Only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175" y="3525838"/>
            <a:ext cx="91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3"/>
                </a:solidFill>
              </a:rPr>
              <a:t>25%</a:t>
            </a:r>
            <a:r>
              <a:rPr lang="en-US" sz="2800" dirty="0">
                <a:solidFill>
                  <a:srgbClr val="FF0000"/>
                </a:solidFill>
              </a:rPr>
              <a:t> of U.S is </a:t>
            </a:r>
            <a:r>
              <a:rPr lang="en-US" sz="2800" dirty="0">
                <a:solidFill>
                  <a:schemeClr val="accent3"/>
                </a:solidFill>
              </a:rPr>
              <a:t>Mobile-Only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1360488"/>
            <a:ext cx="9144000" cy="156966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anose="020B0609040504020204" pitchFamily="49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75% of </a:t>
            </a:r>
            <a:r>
              <a:rPr lang="en-US" sz="4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People </a:t>
            </a:r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Use Their Phone on the Throne!</a:t>
            </a:r>
          </a:p>
        </p:txBody>
      </p:sp>
    </p:spTree>
    <p:extLst>
      <p:ext uri="{BB962C8B-B14F-4D97-AF65-F5344CB8AC3E}">
        <p14:creationId xmlns:p14="http://schemas.microsoft.com/office/powerpoint/2010/main" val="21180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7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2013_Presentation">
  <a:themeElements>
    <a:clrScheme name="Custom 7">
      <a:dk1>
        <a:srgbClr val="000000"/>
      </a:dk1>
      <a:lt1>
        <a:srgbClr val="2E2E2D"/>
      </a:lt1>
      <a:dk2>
        <a:srgbClr val="000000"/>
      </a:dk2>
      <a:lt2>
        <a:srgbClr val="3F403E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DR2013_Presentation.potx</Template>
  <TotalTime>2326</TotalTime>
  <Words>985</Words>
  <Application>Microsoft Office PowerPoint</Application>
  <PresentationFormat>On-screen Show (16:9)</PresentationFormat>
  <Paragraphs>120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Lucida Console</vt:lpstr>
      <vt:lpstr>News Gothic Com Thin</vt:lpstr>
      <vt:lpstr>News Gothic MT</vt:lpstr>
      <vt:lpstr>DR2013_Presentation</vt:lpstr>
      <vt:lpstr>Get Native with Just HTML5 and JavaScript</vt:lpstr>
      <vt:lpstr>Little about me</vt:lpstr>
      <vt:lpstr>The plan for our time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Rositsa Raleva</dc:creator>
  <cp:lastModifiedBy>Keith Burnell</cp:lastModifiedBy>
  <cp:revision>48</cp:revision>
  <dcterms:created xsi:type="dcterms:W3CDTF">2013-09-03T09:24:59Z</dcterms:created>
  <dcterms:modified xsi:type="dcterms:W3CDTF">2013-09-30T10:38:37Z</dcterms:modified>
</cp:coreProperties>
</file>